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9" r:id="rId5"/>
    <p:sldId id="274" r:id="rId6"/>
    <p:sldId id="275" r:id="rId7"/>
    <p:sldId id="262" r:id="rId8"/>
    <p:sldId id="268" r:id="rId9"/>
    <p:sldId id="269" r:id="rId10"/>
    <p:sldId id="270" r:id="rId11"/>
    <p:sldId id="271" r:id="rId12"/>
    <p:sldId id="272" r:id="rId13"/>
    <p:sldId id="273" r:id="rId14"/>
    <p:sldId id="286" r:id="rId15"/>
    <p:sldId id="276" r:id="rId16"/>
    <p:sldId id="277" r:id="rId17"/>
    <p:sldId id="294" r:id="rId18"/>
    <p:sldId id="295" r:id="rId19"/>
    <p:sldId id="287" r:id="rId20"/>
    <p:sldId id="289" r:id="rId21"/>
    <p:sldId id="290" r:id="rId22"/>
    <p:sldId id="288" r:id="rId23"/>
    <p:sldId id="291" r:id="rId24"/>
    <p:sldId id="292" r:id="rId25"/>
    <p:sldId id="293" r:id="rId26"/>
    <p:sldId id="278" r:id="rId27"/>
    <p:sldId id="279" r:id="rId28"/>
    <p:sldId id="296" r:id="rId29"/>
    <p:sldId id="297" r:id="rId30"/>
    <p:sldId id="298" r:id="rId31"/>
    <p:sldId id="299" r:id="rId32"/>
    <p:sldId id="300" r:id="rId33"/>
    <p:sldId id="280" r:id="rId34"/>
    <p:sldId id="265" r:id="rId35"/>
    <p:sldId id="282" r:id="rId36"/>
    <p:sldId id="283" r:id="rId37"/>
    <p:sldId id="281" r:id="rId38"/>
    <p:sldId id="266" r:id="rId39"/>
    <p:sldId id="26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28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AE146F-3DD0-4416-BEB1-468CFCFB616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693849A-8C64-44D3-8CBB-81D4A4B5AC3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E146F-3DD0-4416-BEB1-468CFCFB616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849A-8C64-44D3-8CBB-81D4A4B5AC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AE146F-3DD0-4416-BEB1-468CFCFB616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849A-8C64-44D3-8CBB-81D4A4B5AC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E146F-3DD0-4416-BEB1-468CFCFB616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849A-8C64-44D3-8CBB-81D4A4B5AC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AE146F-3DD0-4416-BEB1-468CFCFB6167}" type="datetimeFigureOut">
              <a:rPr lang="en-US" smtClean="0"/>
              <a:t>4/19/2018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849A-8C64-44D3-8CBB-81D4A4B5AC3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AE146F-3DD0-4416-BEB1-468CFCFB6167}"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849A-8C64-44D3-8CBB-81D4A4B5AC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AE146F-3DD0-4416-BEB1-468CFCFB6167}"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3849A-8C64-44D3-8CBB-81D4A4B5AC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E146F-3DD0-4416-BEB1-468CFCFB6167}"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3849A-8C64-44D3-8CBB-81D4A4B5AC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8AE146F-3DD0-4416-BEB1-468CFCFB6167}"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3849A-8C64-44D3-8CBB-81D4A4B5AC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AE146F-3DD0-4416-BEB1-468CFCFB6167}"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849A-8C64-44D3-8CBB-81D4A4B5AC3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8AE146F-3DD0-4416-BEB1-468CFCFB6167}" type="datetimeFigureOut">
              <a:rPr lang="en-US" smtClean="0"/>
              <a:t>4/19/2018</a:t>
            </a:fld>
            <a:endParaRPr lang="en-US"/>
          </a:p>
        </p:txBody>
      </p:sp>
      <p:sp>
        <p:nvSpPr>
          <p:cNvPr id="7" name="Slide Number Placeholder 6"/>
          <p:cNvSpPr>
            <a:spLocks noGrp="1"/>
          </p:cNvSpPr>
          <p:nvPr>
            <p:ph type="sldNum" sz="quarter" idx="12"/>
          </p:nvPr>
        </p:nvSpPr>
        <p:spPr/>
        <p:txBody>
          <a:bodyPr/>
          <a:lstStyle/>
          <a:p>
            <a:fld id="{1693849A-8C64-44D3-8CBB-81D4A4B5AC3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8AE146F-3DD0-4416-BEB1-468CFCFB6167}" type="datetimeFigureOut">
              <a:rPr lang="en-US" smtClean="0"/>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693849A-8C64-44D3-8CBB-81D4A4B5AC3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rs.gov/newsroom/employee-or-independent-contractor-know-the-rules"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Presented by Jeff Ment</a:t>
            </a:r>
            <a:endParaRPr lang="en-US" dirty="0"/>
          </a:p>
        </p:txBody>
      </p:sp>
      <p:sp>
        <p:nvSpPr>
          <p:cNvPr id="2" name="Title 1"/>
          <p:cNvSpPr>
            <a:spLocks noGrp="1"/>
          </p:cNvSpPr>
          <p:nvPr>
            <p:ph type="ctrTitle"/>
          </p:nvPr>
        </p:nvSpPr>
        <p:spPr/>
        <p:txBody>
          <a:bodyPr/>
          <a:lstStyle/>
          <a:p>
            <a:r>
              <a:rPr lang="en-US" dirty="0" smtClean="0"/>
              <a:t>Tour Guides: A tour Operators handbook</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28600"/>
            <a:ext cx="2275875" cy="22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270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Government fights back!</a:t>
            </a:r>
            <a:endParaRPr lang="en-US" dirty="0"/>
          </a:p>
        </p:txBody>
      </p:sp>
      <p:sp>
        <p:nvSpPr>
          <p:cNvPr id="3" name="Content Placeholder 2"/>
          <p:cNvSpPr>
            <a:spLocks noGrp="1"/>
          </p:cNvSpPr>
          <p:nvPr>
            <p:ph sz="half" idx="1"/>
          </p:nvPr>
        </p:nvSpPr>
        <p:spPr/>
        <p:txBody>
          <a:bodyPr/>
          <a:lstStyle/>
          <a:p>
            <a:r>
              <a:rPr lang="en-US" dirty="0" smtClean="0"/>
              <a:t>Misclassification Initiative.</a:t>
            </a:r>
          </a:p>
          <a:p>
            <a:r>
              <a:rPr lang="en-US" dirty="0" smtClean="0"/>
              <a:t>Memorandum of Understanding.</a:t>
            </a:r>
          </a:p>
          <a:p>
            <a:r>
              <a:rPr lang="en-US" dirty="0" smtClean="0"/>
              <a:t>DOL Awards $10.2 million in grants to states to combat misclassification.</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88334"/>
            <a:ext cx="4038600" cy="24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784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EDD Audit</a:t>
            </a:r>
            <a:endParaRPr lang="en-US" dirty="0"/>
          </a:p>
        </p:txBody>
      </p:sp>
      <p:sp>
        <p:nvSpPr>
          <p:cNvPr id="3" name="Content Placeholder 2"/>
          <p:cNvSpPr>
            <a:spLocks noGrp="1"/>
          </p:cNvSpPr>
          <p:nvPr>
            <p:ph sz="half" idx="1"/>
          </p:nvPr>
        </p:nvSpPr>
        <p:spPr/>
        <p:txBody>
          <a:bodyPr/>
          <a:lstStyle/>
          <a:p>
            <a:r>
              <a:rPr lang="en-US" dirty="0" smtClean="0"/>
              <a:t>The Employment Development Department </a:t>
            </a:r>
          </a:p>
          <a:p>
            <a:r>
              <a:rPr lang="en-US" dirty="0" smtClean="0"/>
              <a:t>Right to Conduct Audits</a:t>
            </a:r>
          </a:p>
          <a:p>
            <a:r>
              <a:rPr lang="en-US" dirty="0" smtClean="0"/>
              <a:t>Once Notified You Must Cooperate</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88334"/>
            <a:ext cx="4038600" cy="24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998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EDD Audit: What to Produce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Forms 1099</a:t>
            </a:r>
          </a:p>
          <a:p>
            <a:r>
              <a:rPr lang="en-US" dirty="0"/>
              <a:t>Forms 1065</a:t>
            </a:r>
          </a:p>
          <a:p>
            <a:r>
              <a:rPr lang="en-US" dirty="0"/>
              <a:t>P/L Statement</a:t>
            </a:r>
          </a:p>
          <a:p>
            <a:r>
              <a:rPr lang="en-US" dirty="0"/>
              <a:t>Trial Balance Report</a:t>
            </a:r>
          </a:p>
          <a:p>
            <a:r>
              <a:rPr lang="en-US" dirty="0"/>
              <a:t>List of Independent Contractors</a:t>
            </a:r>
          </a:p>
          <a:p>
            <a:r>
              <a:rPr lang="en-US" dirty="0"/>
              <a:t>Check register</a:t>
            </a:r>
          </a:p>
          <a:p>
            <a:r>
              <a:rPr lang="en-US" dirty="0"/>
              <a:t>Contracts, Agreements, Proposals</a:t>
            </a:r>
          </a:p>
          <a:p>
            <a:r>
              <a:rPr lang="en-US" dirty="0"/>
              <a:t>Tour Documents (advertising)</a:t>
            </a:r>
          </a:p>
          <a:p>
            <a:r>
              <a:rPr lang="en-US" dirty="0"/>
              <a:t>Payroll Records</a:t>
            </a:r>
          </a:p>
          <a:p>
            <a:r>
              <a:rPr lang="en-US" dirty="0"/>
              <a:t>Description of I/C</a:t>
            </a:r>
          </a:p>
        </p:txBody>
      </p:sp>
      <p:pic>
        <p:nvPicPr>
          <p:cNvPr id="921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88334"/>
            <a:ext cx="4038600" cy="24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318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EDD Audit: What NEXT?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EDD contacts  and interviews the I/C</a:t>
            </a:r>
          </a:p>
          <a:p>
            <a:r>
              <a:rPr lang="en-US" dirty="0" smtClean="0"/>
              <a:t>If the I/C become an Employee:</a:t>
            </a:r>
          </a:p>
          <a:p>
            <a:pPr lvl="1"/>
            <a:r>
              <a:rPr lang="en-US" dirty="0" smtClean="0"/>
              <a:t>Wage and hour Issues</a:t>
            </a:r>
          </a:p>
          <a:p>
            <a:pPr lvl="1"/>
            <a:r>
              <a:rPr lang="en-US" dirty="0" smtClean="0"/>
              <a:t>Workers’ Compensation concerns</a:t>
            </a:r>
          </a:p>
          <a:p>
            <a:pPr lvl="1"/>
            <a:r>
              <a:rPr lang="en-US" dirty="0" smtClean="0"/>
              <a:t>Tax Consequences</a:t>
            </a:r>
          </a:p>
          <a:p>
            <a:pPr lvl="1"/>
            <a:r>
              <a:rPr lang="en-US" dirty="0" smtClean="0"/>
              <a:t>Discrimination claims</a:t>
            </a:r>
            <a:endParaRPr lang="en-US"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88334"/>
            <a:ext cx="4038600" cy="24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172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t>
            </a:r>
            <a:r>
              <a:rPr lang="en-US" dirty="0" err="1" smtClean="0"/>
              <a:t>StateS</a:t>
            </a:r>
            <a:r>
              <a:rPr lang="en-US" dirty="0" smtClean="0"/>
              <a:t> Apply the Law?</a:t>
            </a:r>
            <a:endParaRPr lang="en-US" dirty="0"/>
          </a:p>
        </p:txBody>
      </p:sp>
      <p:sp>
        <p:nvSpPr>
          <p:cNvPr id="3" name="Text Placeholder 2"/>
          <p:cNvSpPr>
            <a:spLocks noGrp="1"/>
          </p:cNvSpPr>
          <p:nvPr>
            <p:ph type="body" idx="1"/>
          </p:nvPr>
        </p:nvSpPr>
        <p:spPr/>
        <p:txBody>
          <a:bodyPr/>
          <a:lstStyle/>
          <a:p>
            <a:r>
              <a:rPr lang="en-US" dirty="0" smtClean="0"/>
              <a:t>Tests for Independent Contractors</a:t>
            </a:r>
            <a:endParaRPr lang="en-US" dirty="0"/>
          </a:p>
        </p:txBody>
      </p:sp>
    </p:spTree>
    <p:extLst>
      <p:ext uri="{BB962C8B-B14F-4D97-AF65-F5344CB8AC3E}">
        <p14:creationId xmlns:p14="http://schemas.microsoft.com/office/powerpoint/2010/main" val="1778519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contractor or Employee</a:t>
            </a:r>
            <a:r>
              <a:rPr lang="en-US" dirty="0" smtClean="0"/>
              <a:t>? Case Study 1</a:t>
            </a:r>
            <a:endParaRPr lang="en-US" dirty="0"/>
          </a:p>
        </p:txBody>
      </p:sp>
      <p:sp>
        <p:nvSpPr>
          <p:cNvPr id="3" name="Content Placeholder 2"/>
          <p:cNvSpPr>
            <a:spLocks noGrp="1"/>
          </p:cNvSpPr>
          <p:nvPr>
            <p:ph sz="half" idx="1"/>
          </p:nvPr>
        </p:nvSpPr>
        <p:spPr/>
        <p:txBody>
          <a:bodyPr>
            <a:normAutofit/>
          </a:bodyPr>
          <a:lstStyle/>
          <a:p>
            <a:r>
              <a:rPr lang="en-US" dirty="0" smtClean="0"/>
              <a:t>Tour Operator :</a:t>
            </a:r>
          </a:p>
          <a:p>
            <a:pPr lvl="1"/>
            <a:r>
              <a:rPr lang="en-US" dirty="0" smtClean="0"/>
              <a:t>total control over the tour </a:t>
            </a:r>
          </a:p>
          <a:p>
            <a:pPr lvl="1"/>
            <a:r>
              <a:rPr lang="en-US" dirty="0" smtClean="0"/>
              <a:t>provides the TG Benefits </a:t>
            </a:r>
          </a:p>
          <a:p>
            <a:pPr lvl="1"/>
            <a:r>
              <a:rPr lang="en-US" dirty="0" smtClean="0"/>
              <a:t>provides tour materials at no cost</a:t>
            </a:r>
          </a:p>
          <a:p>
            <a:pPr lvl="1"/>
            <a:r>
              <a:rPr lang="en-US" dirty="0" smtClean="0"/>
              <a:t> TG only works for TO</a:t>
            </a:r>
          </a:p>
          <a:p>
            <a:pPr lvl="1"/>
            <a:r>
              <a:rPr lang="en-US" dirty="0" smtClean="0"/>
              <a:t>TG services integral and continuous.</a:t>
            </a:r>
            <a:endParaRPr lang="en-US"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38859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539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Contractor of employee</a:t>
            </a:r>
            <a:r>
              <a:rPr lang="en-US" dirty="0" smtClean="0"/>
              <a:t>? Case Study 1</a:t>
            </a:r>
            <a:endParaRPr lang="en-US" dirty="0"/>
          </a:p>
        </p:txBody>
      </p:sp>
      <p:sp>
        <p:nvSpPr>
          <p:cNvPr id="3" name="Content Placeholder 2"/>
          <p:cNvSpPr>
            <a:spLocks noGrp="1"/>
          </p:cNvSpPr>
          <p:nvPr>
            <p:ph sz="half" idx="1"/>
          </p:nvPr>
        </p:nvSpPr>
        <p:spPr/>
        <p:txBody>
          <a:bodyPr>
            <a:normAutofit/>
          </a:bodyPr>
          <a:lstStyle/>
          <a:p>
            <a:r>
              <a:rPr lang="en-US" dirty="0" smtClean="0"/>
              <a:t>This Independent Contractor is an Employee!</a:t>
            </a:r>
            <a:endParaRPr lang="en-US" dirty="0"/>
          </a:p>
          <a:p>
            <a:endParaRPr lang="en-US" dirty="0" smtClean="0"/>
          </a:p>
          <a:p>
            <a:r>
              <a:rPr lang="en-US" dirty="0" smtClean="0"/>
              <a:t>WHAT NOW?</a:t>
            </a: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38859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596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Contractor of employee</a:t>
            </a:r>
            <a:r>
              <a:rPr lang="en-US" dirty="0" smtClean="0"/>
              <a:t>? Case Study 2 CA</a:t>
            </a:r>
            <a:endParaRPr lang="en-US" dirty="0"/>
          </a:p>
        </p:txBody>
      </p:sp>
      <p:sp>
        <p:nvSpPr>
          <p:cNvPr id="3" name="Content Placeholder 2"/>
          <p:cNvSpPr>
            <a:spLocks noGrp="1"/>
          </p:cNvSpPr>
          <p:nvPr>
            <p:ph sz="half" idx="1"/>
          </p:nvPr>
        </p:nvSpPr>
        <p:spPr/>
        <p:txBody>
          <a:bodyPr>
            <a:normAutofit fontScale="55000" lnSpcReduction="20000"/>
          </a:bodyPr>
          <a:lstStyle/>
          <a:p>
            <a:pPr marR="54520"/>
            <a:r>
              <a:rPr lang="en-US" dirty="0">
                <a:latin typeface="Arial"/>
              </a:rPr>
              <a:t>The principal furnished a manual for the tour guides to establish procedures or rules for dealing with various situations when performing services on a tour.</a:t>
            </a:r>
          </a:p>
          <a:p>
            <a:endParaRPr lang="en-US" sz="3200" dirty="0">
              <a:latin typeface="Arial"/>
            </a:endParaRPr>
          </a:p>
          <a:p>
            <a:pPr marR="53630"/>
            <a:r>
              <a:rPr lang="en-US" dirty="0">
                <a:latin typeface="Arial"/>
              </a:rPr>
              <a:t>The tour guides had very little investment in time and money and no investment in the principal’s business.</a:t>
            </a:r>
          </a:p>
          <a:p>
            <a:endParaRPr lang="en-US" sz="3200" dirty="0">
              <a:latin typeface="Arial"/>
            </a:endParaRPr>
          </a:p>
          <a:p>
            <a:pPr marR="55210"/>
            <a:r>
              <a:rPr lang="en-US" dirty="0">
                <a:latin typeface="Arial"/>
              </a:rPr>
              <a:t>The principal reserved the right to reassign the tour guides if there were unsatisfactory evaluations.</a:t>
            </a:r>
          </a:p>
          <a:p>
            <a:endParaRPr lang="en-US" sz="3200" dirty="0">
              <a:latin typeface="Arial"/>
            </a:endParaRPr>
          </a:p>
          <a:p>
            <a:pPr marR="53680"/>
            <a:r>
              <a:rPr lang="en-US" dirty="0">
                <a:latin typeface="Arial"/>
              </a:rPr>
              <a:t>The tour guides/directors did not operate their own business. The work performed was a direct and essential part of the principal’s business.</a:t>
            </a:r>
            <a:endParaRPr lang="en-US" dirty="0">
              <a:latin typeface="Arial"/>
            </a:endParaRP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38859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92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Contractor of employee</a:t>
            </a:r>
            <a:r>
              <a:rPr lang="en-US" dirty="0" smtClean="0"/>
              <a:t>? Case Study 3 CA</a:t>
            </a:r>
            <a:endParaRPr lang="en-US" dirty="0"/>
          </a:p>
        </p:txBody>
      </p:sp>
      <p:sp>
        <p:nvSpPr>
          <p:cNvPr id="3" name="Content Placeholder 2"/>
          <p:cNvSpPr>
            <a:spLocks noGrp="1"/>
          </p:cNvSpPr>
          <p:nvPr>
            <p:ph sz="half" idx="1"/>
          </p:nvPr>
        </p:nvSpPr>
        <p:spPr/>
        <p:txBody>
          <a:bodyPr>
            <a:normAutofit fontScale="55000" lnSpcReduction="20000"/>
          </a:bodyPr>
          <a:lstStyle/>
          <a:p>
            <a:pPr marR="56000"/>
            <a:r>
              <a:rPr lang="en-US" dirty="0">
                <a:latin typeface="Arial"/>
              </a:rPr>
              <a:t>The tour directors exhibited the special skill of fluency in a foreign language and maintained their own library of specialized books on the regions in which they provided tour services.</a:t>
            </a:r>
          </a:p>
          <a:p>
            <a:endParaRPr lang="en-US" sz="3200" dirty="0">
              <a:latin typeface="Arial"/>
            </a:endParaRPr>
          </a:p>
          <a:p>
            <a:pPr marR="53420" algn="just"/>
            <a:r>
              <a:rPr lang="en-US" dirty="0">
                <a:latin typeface="Arial"/>
              </a:rPr>
              <a:t>The tour directors had essentially no supervision and could modify the tour or travel arrangements without prior approval from the principal.</a:t>
            </a:r>
          </a:p>
          <a:p>
            <a:endParaRPr lang="en-US" sz="3200" dirty="0">
              <a:latin typeface="Arial"/>
            </a:endParaRPr>
          </a:p>
          <a:p>
            <a:pPr marR="54700"/>
            <a:r>
              <a:rPr lang="en-US" dirty="0">
                <a:latin typeface="Arial"/>
              </a:rPr>
              <a:t>The tour directors were free to provide services for others without informing the principal.</a:t>
            </a:r>
          </a:p>
          <a:p>
            <a:endParaRPr lang="en-US" sz="3200" dirty="0">
              <a:latin typeface="Arial"/>
            </a:endParaRPr>
          </a:p>
          <a:p>
            <a:pPr marR="53760"/>
            <a:r>
              <a:rPr lang="en-US" dirty="0">
                <a:latin typeface="Arial"/>
              </a:rPr>
              <a:t>The tour directors arranged for their own substitutes, if they were unable to complete their tour.</a:t>
            </a:r>
            <a:endParaRPr lang="en-US" dirty="0">
              <a:latin typeface="Arial"/>
            </a:endParaRP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38859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724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“most important factor is the right to control the manner and means of accomplishing the result desired. </a:t>
            </a:r>
            <a:endParaRPr lang="en-US" dirty="0" smtClean="0"/>
          </a:p>
          <a:p>
            <a:r>
              <a:rPr lang="en-US" dirty="0" smtClean="0"/>
              <a:t>If </a:t>
            </a:r>
            <a:r>
              <a:rPr lang="en-US" dirty="0"/>
              <a:t>the employer has the authority to exercise complete control, whether or not that right is exercised with respect to all details, an employer-employee relationship exists. </a:t>
            </a:r>
            <a:endParaRPr lang="en-US" dirty="0" smtClean="0"/>
          </a:p>
          <a:p>
            <a:r>
              <a:rPr lang="en-US" dirty="0" smtClean="0"/>
              <a:t>Strong </a:t>
            </a:r>
            <a:r>
              <a:rPr lang="en-US" dirty="0"/>
              <a:t>evidence in support of an employment relationship is the right to discharge at will, without cause.”</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92462"/>
            <a:ext cx="4038600" cy="30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49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Employee or Independent Contractor</a:t>
            </a:r>
            <a:endParaRPr lang="en-US" sz="3200" dirty="0"/>
          </a:p>
        </p:txBody>
      </p:sp>
      <p:sp>
        <p:nvSpPr>
          <p:cNvPr id="3" name="Text Placeholder 2"/>
          <p:cNvSpPr>
            <a:spLocks noGrp="1"/>
          </p:cNvSpPr>
          <p:nvPr>
            <p:ph type="body" idx="1"/>
          </p:nvPr>
        </p:nvSpPr>
        <p:spPr/>
        <p:txBody>
          <a:bodyPr/>
          <a:lstStyle/>
          <a:p>
            <a:r>
              <a:rPr lang="en-US" dirty="0" smtClean="0"/>
              <a:t>What is the Difference?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992" y="228600"/>
            <a:ext cx="47625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918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California</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t>“An ‘independent contractor’ ” is generally defined as a person who is employed by another person to perform work; who pursues an ‘independent employment or occupation’ in performing it; and who performs the employer’s desires only as to the results of the work, and not as to the means whereby it is to be accomplished. “If control may be exercised only as to the results of the work and not the means by which it is accomplished, an independent contractor relationship is established.” (Millsap v. Federal Express Corp. (1991) 227 Cal.App.3d 425, 431.)</a:t>
            </a:r>
          </a:p>
          <a:p>
            <a:pPr marL="0" indent="0">
              <a:buNone/>
            </a:pPr>
            <a:r>
              <a:rPr lang="en-US" dirty="0"/>
              <a:t> </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92462"/>
            <a:ext cx="4038600" cy="30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758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California</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t>Section 621, subdivision (b) of the Unemployment Insurance Code defines an employee as: “Any individual who, under the usual common law rules applicable in determining the employer-employee relationship, has the status of employee.” An independent contractor does not come within the scope of this provision.</a:t>
            </a:r>
          </a:p>
          <a:p>
            <a:pPr marL="0" indent="0">
              <a:buNone/>
            </a:pP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403542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40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a:t>
            </a:r>
            <a:endParaRPr lang="en-US"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a:t>The Massachusetts Attorney General enforces the Massachusetts Independent Contractor Law. In December 2004 the Attorney General issued an “advisory” which declared that the MICL, as amended, “excludes far more workers from independent contractor status than are disqualified under the IRS common law test.” The Attorney General noted that, while the twenty factors considered by the IRS are considered flexible and can be adjusted to the circumstances of the work </a:t>
            </a:r>
            <a:r>
              <a:rPr lang="en-US" dirty="0" err="1" smtClean="0"/>
              <a:t>arrangement,</a:t>
            </a:r>
            <a:r>
              <a:rPr lang="en-US" b="1" dirty="0" err="1" smtClean="0"/>
              <a:t>Massachusetts</a:t>
            </a:r>
            <a:r>
              <a:rPr lang="en-US" b="1" dirty="0" smtClean="0"/>
              <a:t> </a:t>
            </a:r>
            <a:r>
              <a:rPr lang="en-US" b="1" dirty="0"/>
              <a:t>law establishes a rigid, three-part test that must be met to overcome the law’s presumption of an employment relationship</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92462"/>
            <a:ext cx="4038600" cy="30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40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a:t>
            </a:r>
            <a:endParaRPr lang="en-US" dirty="0"/>
          </a:p>
        </p:txBody>
      </p:sp>
      <p:sp>
        <p:nvSpPr>
          <p:cNvPr id="3" name="Content Placeholder 2"/>
          <p:cNvSpPr>
            <a:spLocks noGrp="1"/>
          </p:cNvSpPr>
          <p:nvPr>
            <p:ph sz="half" idx="1"/>
          </p:nvPr>
        </p:nvSpPr>
        <p:spPr/>
        <p:txBody>
          <a:bodyPr>
            <a:normAutofit fontScale="40000" lnSpcReduction="20000"/>
          </a:bodyPr>
          <a:lstStyle/>
          <a:p>
            <a:r>
              <a:rPr lang="en-US" sz="4000" dirty="0"/>
              <a:t> The individual must be free from control and direction in connection with the performance of the service, both under his contract for the performance of service and in fact;</a:t>
            </a:r>
          </a:p>
          <a:p>
            <a:pPr marL="0" indent="0">
              <a:buNone/>
            </a:pPr>
            <a:endParaRPr lang="en-US" sz="4000" dirty="0"/>
          </a:p>
          <a:p>
            <a:r>
              <a:rPr lang="en-US" sz="4000" dirty="0"/>
              <a:t>The service must be performed outside the usual course of the business of the employer; and</a:t>
            </a:r>
          </a:p>
          <a:p>
            <a:endParaRPr lang="en-US" sz="4000" dirty="0"/>
          </a:p>
          <a:p>
            <a:r>
              <a:rPr lang="en-US" sz="4000" dirty="0"/>
              <a:t>The individual must be customarily engaged in an independently established trade, occupation, profession, or business of the same nature as that involved in the service performed.</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92462"/>
            <a:ext cx="4038600" cy="30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106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a:t>
            </a:r>
            <a:endParaRPr lang="en-US" dirty="0"/>
          </a:p>
        </p:txBody>
      </p:sp>
      <p:sp>
        <p:nvSpPr>
          <p:cNvPr id="3" name="Content Placeholder 2"/>
          <p:cNvSpPr>
            <a:spLocks noGrp="1"/>
          </p:cNvSpPr>
          <p:nvPr>
            <p:ph sz="half" idx="1"/>
          </p:nvPr>
        </p:nvSpPr>
        <p:spPr/>
        <p:txBody>
          <a:bodyPr>
            <a:normAutofit fontScale="25000" lnSpcReduction="20000"/>
          </a:bodyPr>
          <a:lstStyle/>
          <a:p>
            <a:pPr marR="3150"/>
            <a:r>
              <a:rPr lang="en-US" sz="4000" dirty="0">
                <a:latin typeface="Arial"/>
              </a:rPr>
              <a:t>While the tour operator may specify the point of departure and destination, the tour guide may select or alter the itinerary without prior approval of the tour operator.</a:t>
            </a:r>
          </a:p>
          <a:p>
            <a:endParaRPr lang="en-US" sz="4000" dirty="0">
              <a:latin typeface="Arial"/>
            </a:endParaRPr>
          </a:p>
          <a:p>
            <a:r>
              <a:rPr lang="en-US" sz="4000" dirty="0">
                <a:latin typeface="Arial"/>
              </a:rPr>
              <a:t>The tour guide sets or negotiates the rate of pay received from the tour operator.</a:t>
            </a:r>
          </a:p>
          <a:p>
            <a:endParaRPr lang="en-US" sz="4000" dirty="0">
              <a:latin typeface="Arial"/>
            </a:endParaRPr>
          </a:p>
          <a:p>
            <a:r>
              <a:rPr lang="en-US" sz="4000" dirty="0">
                <a:latin typeface="Arial"/>
              </a:rPr>
              <a:t>The tour guide is not required to maintain a log or submit reports.</a:t>
            </a:r>
          </a:p>
          <a:p>
            <a:pPr marL="0" indent="0">
              <a:buNone/>
            </a:pPr>
            <a:endParaRPr lang="en-US" sz="4000" dirty="0">
              <a:latin typeface="Arial"/>
            </a:endParaRPr>
          </a:p>
          <a:p>
            <a:r>
              <a:rPr lang="en-US" sz="4000" dirty="0">
                <a:latin typeface="Arial"/>
              </a:rPr>
              <a:t>The tour guide is not restricted from setting up a private unscheduled side excursion/tour/event with customers without prior approval of the tour operator. The tour guide handles arrangements and collection of money for side trips.</a:t>
            </a:r>
          </a:p>
          <a:p>
            <a:endParaRPr lang="en-US" sz="4000" dirty="0">
              <a:latin typeface="Arial"/>
            </a:endParaRPr>
          </a:p>
          <a:p>
            <a:r>
              <a:rPr lang="en-US" sz="4000" dirty="0">
                <a:latin typeface="Arial"/>
              </a:rPr>
              <a:t>The tour guide is free to accept or reject an assignment.</a:t>
            </a:r>
          </a:p>
          <a:p>
            <a:endParaRPr lang="en-US" sz="4000" dirty="0">
              <a:latin typeface="Arial"/>
            </a:endParaRPr>
          </a:p>
          <a:p>
            <a:r>
              <a:rPr lang="en-US" sz="4000" dirty="0">
                <a:latin typeface="Arial"/>
              </a:rPr>
              <a:t>The tour guide is free to accept assignments from other tour operators.</a:t>
            </a:r>
          </a:p>
          <a:p>
            <a:pPr marL="0" indent="0">
              <a:buNone/>
            </a:pPr>
            <a:endParaRPr lang="en-US" sz="4000" dirty="0">
              <a:latin typeface="Arial"/>
            </a:endParaRPr>
          </a:p>
          <a:p>
            <a:r>
              <a:rPr lang="en-US" sz="4000" dirty="0">
                <a:latin typeface="Arial"/>
              </a:rPr>
              <a:t>The tour guide provides maps, videos, journals, and periodicals.</a:t>
            </a:r>
          </a:p>
          <a:p>
            <a:endParaRPr lang="en-US" sz="4000" dirty="0">
              <a:latin typeface="Arial"/>
            </a:endParaRPr>
          </a:p>
          <a:p>
            <a:r>
              <a:rPr lang="en-US" sz="4000" dirty="0">
                <a:latin typeface="Arial"/>
              </a:rPr>
              <a:t>The tour operator may require a neat appearance but does not dictate attire.</a:t>
            </a:r>
          </a:p>
          <a:p>
            <a:endParaRPr lang="en-US" sz="4000" dirty="0">
              <a:latin typeface="Arial"/>
            </a:endParaRPr>
          </a:p>
          <a:p>
            <a:r>
              <a:rPr lang="en-US" sz="4000" dirty="0">
                <a:latin typeface="Arial"/>
              </a:rPr>
              <a:t>The tour guide has private business cards and is not restricted from distributing them</a:t>
            </a:r>
          </a:p>
          <a:p>
            <a:pPr marL="0" indent="0">
              <a:buNone/>
            </a:pPr>
            <a:r>
              <a:rPr lang="en-US" sz="4000" dirty="0">
                <a:latin typeface="Arial"/>
              </a:rPr>
              <a:t>        to the tour operator's clients.</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92462"/>
            <a:ext cx="4038600" cy="30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917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a:t>
            </a:r>
            <a:endParaRPr lang="en-US" dirty="0"/>
          </a:p>
        </p:txBody>
      </p:sp>
      <p:sp>
        <p:nvSpPr>
          <p:cNvPr id="3" name="Content Placeholder 2"/>
          <p:cNvSpPr>
            <a:spLocks noGrp="1"/>
          </p:cNvSpPr>
          <p:nvPr>
            <p:ph sz="half" idx="1"/>
          </p:nvPr>
        </p:nvSpPr>
        <p:spPr/>
        <p:txBody>
          <a:bodyPr>
            <a:normAutofit fontScale="25000" lnSpcReduction="20000"/>
          </a:bodyPr>
          <a:lstStyle/>
          <a:p>
            <a:r>
              <a:rPr lang="en-US" sz="3500" dirty="0"/>
              <a:t>The tour guide is prohibited from accepting assignments from other tour operators.</a:t>
            </a:r>
          </a:p>
          <a:p>
            <a:endParaRPr lang="en-US" sz="3500" dirty="0"/>
          </a:p>
          <a:p>
            <a:r>
              <a:rPr lang="en-US" sz="3500" dirty="0"/>
              <a:t> The tour guide is paid at a rate established by the tour operator.</a:t>
            </a:r>
          </a:p>
          <a:p>
            <a:endParaRPr lang="en-US" sz="3500" dirty="0"/>
          </a:p>
          <a:p>
            <a:r>
              <a:rPr lang="en-US" sz="3500" dirty="0"/>
              <a:t> The tour guide must accept an assignment from the tour operator.</a:t>
            </a:r>
          </a:p>
          <a:p>
            <a:endParaRPr lang="en-US" sz="3500" dirty="0"/>
          </a:p>
          <a:p>
            <a:r>
              <a:rPr lang="en-US" sz="3500" dirty="0"/>
              <a:t> The tour guide is required to follow a point-to-point itinerary established by the tour </a:t>
            </a:r>
          </a:p>
          <a:p>
            <a:pPr marL="400050" lvl="1" indent="0">
              <a:buNone/>
            </a:pPr>
            <a:r>
              <a:rPr lang="en-US" sz="3500" dirty="0"/>
              <a:t>operator, or must obtain approval for any variation from an established itinerary.</a:t>
            </a:r>
          </a:p>
          <a:p>
            <a:endParaRPr lang="en-US" sz="3500" dirty="0"/>
          </a:p>
          <a:p>
            <a:r>
              <a:rPr lang="en-US" sz="3500" dirty="0"/>
              <a:t> The tour guide is provided with sick leave, vacation, and health insurance.</a:t>
            </a:r>
          </a:p>
          <a:p>
            <a:endParaRPr lang="en-US" sz="3500" dirty="0"/>
          </a:p>
          <a:p>
            <a:r>
              <a:rPr lang="en-US" sz="3500" dirty="0"/>
              <a:t> The tour guide is required to submit written logs, reports, or check in at regularly established </a:t>
            </a:r>
          </a:p>
          <a:p>
            <a:pPr marL="0" indent="0">
              <a:buNone/>
            </a:pPr>
            <a:r>
              <a:rPr lang="en-US" sz="3500" dirty="0"/>
              <a:t>          intervals.</a:t>
            </a:r>
          </a:p>
          <a:p>
            <a:pPr marL="0" indent="0">
              <a:buNone/>
            </a:pPr>
            <a:endParaRPr lang="en-US" sz="3500" dirty="0"/>
          </a:p>
          <a:p>
            <a:r>
              <a:rPr lang="en-US" sz="3500" dirty="0"/>
              <a:t> The tour guide is required to wear a uniform or other standardized attire.</a:t>
            </a:r>
          </a:p>
          <a:p>
            <a:endParaRPr lang="en-US" sz="3500" dirty="0"/>
          </a:p>
          <a:p>
            <a:r>
              <a:rPr lang="en-US" sz="3500" dirty="0"/>
              <a:t> The tour guide is prohibited from forming private side excursions/tours/events without approval </a:t>
            </a:r>
          </a:p>
          <a:p>
            <a:pPr marL="0" indent="0">
              <a:buNone/>
            </a:pPr>
            <a:r>
              <a:rPr lang="en-US" sz="3500" dirty="0"/>
              <a:t>          of the tour guide operator.</a:t>
            </a:r>
          </a:p>
          <a:p>
            <a:endParaRPr lang="en-US" sz="3500" dirty="0"/>
          </a:p>
          <a:p>
            <a:r>
              <a:rPr lang="en-US" sz="3500" dirty="0"/>
              <a:t>The tour operator provides maps, videos, journals, or periodicals.</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92462"/>
            <a:ext cx="4038600" cy="30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967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audit In Action</a:t>
            </a:r>
            <a:endParaRPr lang="en-US" dirty="0"/>
          </a:p>
        </p:txBody>
      </p:sp>
      <p:sp>
        <p:nvSpPr>
          <p:cNvPr id="3" name="Content Placeholder 2"/>
          <p:cNvSpPr>
            <a:spLocks noGrp="1"/>
          </p:cNvSpPr>
          <p:nvPr>
            <p:ph sz="half" idx="1"/>
          </p:nvPr>
        </p:nvSpPr>
        <p:spPr>
          <a:xfrm>
            <a:off x="457200" y="2743200"/>
            <a:ext cx="4038600" cy="2471929"/>
          </a:xfrm>
        </p:spPr>
        <p:txBody>
          <a:bodyPr>
            <a:normAutofit/>
          </a:bodyPr>
          <a:lstStyle/>
          <a:p>
            <a:r>
              <a:rPr lang="en-US" dirty="0" smtClean="0"/>
              <a:t>Options:</a:t>
            </a:r>
          </a:p>
          <a:p>
            <a:pPr lvl="1"/>
            <a:r>
              <a:rPr lang="en-US" dirty="0" smtClean="0"/>
              <a:t>Pay the Fine</a:t>
            </a:r>
          </a:p>
          <a:p>
            <a:pPr lvl="1"/>
            <a:r>
              <a:rPr lang="en-US" dirty="0" smtClean="0"/>
              <a:t>Pay the fine and take an appeal</a:t>
            </a:r>
          </a:p>
          <a:p>
            <a:pPr lvl="1"/>
            <a:r>
              <a:rPr lang="en-US" dirty="0" smtClean="0"/>
              <a:t>Take an appeal</a:t>
            </a:r>
            <a:endParaRPr lang="en-US" dirty="0"/>
          </a:p>
          <a:p>
            <a:endParaRPr lang="en-US" dirty="0" smtClean="0"/>
          </a:p>
        </p:txBody>
      </p:sp>
      <p:pic>
        <p:nvPicPr>
          <p:cNvPr id="1229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03413"/>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401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audit In Action</a:t>
            </a:r>
            <a:endParaRPr lang="en-US" dirty="0"/>
          </a:p>
        </p:txBody>
      </p:sp>
      <p:sp>
        <p:nvSpPr>
          <p:cNvPr id="3" name="Content Placeholder 2"/>
          <p:cNvSpPr>
            <a:spLocks noGrp="1"/>
          </p:cNvSpPr>
          <p:nvPr>
            <p:ph sz="half" idx="1"/>
          </p:nvPr>
        </p:nvSpPr>
        <p:spPr>
          <a:xfrm>
            <a:off x="457200" y="2209800"/>
            <a:ext cx="4038600" cy="3581400"/>
          </a:xfrm>
        </p:spPr>
        <p:txBody>
          <a:bodyPr>
            <a:normAutofit/>
          </a:bodyPr>
          <a:lstStyle/>
          <a:p>
            <a:r>
              <a:rPr lang="en-US" dirty="0" smtClean="0"/>
              <a:t>The Appeal:</a:t>
            </a:r>
          </a:p>
          <a:p>
            <a:pPr lvl="1"/>
            <a:r>
              <a:rPr lang="en-US" dirty="0" smtClean="0"/>
              <a:t>Penalties Accrue</a:t>
            </a:r>
          </a:p>
          <a:p>
            <a:pPr lvl="1"/>
            <a:r>
              <a:rPr lang="en-US" dirty="0" smtClean="0"/>
              <a:t>First level at EDD</a:t>
            </a:r>
          </a:p>
          <a:p>
            <a:pPr lvl="1"/>
            <a:r>
              <a:rPr lang="en-US" dirty="0" smtClean="0"/>
              <a:t>Trial to ALJ</a:t>
            </a:r>
          </a:p>
          <a:p>
            <a:pPr lvl="1"/>
            <a:r>
              <a:rPr lang="en-US" dirty="0" smtClean="0"/>
              <a:t>Appeal to Superior Court</a:t>
            </a:r>
            <a:endParaRPr lang="en-US" dirty="0"/>
          </a:p>
          <a:p>
            <a:endParaRPr lang="en-US" dirty="0" smtClean="0"/>
          </a:p>
        </p:txBody>
      </p:sp>
      <p:pic>
        <p:nvPicPr>
          <p:cNvPr id="1229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03413"/>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626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to be Cautious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In April 2016, Uber decided to settle a class action lawsuit for brought against it by drivers in California and Massachusetts for $100 million. Because the case did not go to trial, the independent contractor dispute question has not yet been resolved.</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9549" y="1901714"/>
            <a:ext cx="4035902"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496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to be Cautious</a:t>
            </a:r>
            <a:endParaRPr lang="en-US" dirty="0"/>
          </a:p>
        </p:txBody>
      </p:sp>
      <p:sp>
        <p:nvSpPr>
          <p:cNvPr id="3" name="Content Placeholder 2"/>
          <p:cNvSpPr>
            <a:spLocks noGrp="1"/>
          </p:cNvSpPr>
          <p:nvPr>
            <p:ph sz="half" idx="1"/>
          </p:nvPr>
        </p:nvSpPr>
        <p:spPr/>
        <p:txBody>
          <a:bodyPr>
            <a:normAutofit/>
          </a:bodyPr>
          <a:lstStyle/>
          <a:p>
            <a:r>
              <a:rPr lang="en-US" dirty="0"/>
              <a:t>In April 2015, DOL announced that it recovered $700,000 in back wages, damages, and penalties for over 1,000 misclassified construction industry workers in Utah and Arizona.</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9549" y="1901714"/>
            <a:ext cx="4035902"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4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Employee VS. Independent Contractor</a:t>
            </a:r>
            <a:endParaRPr lang="en-US" dirty="0"/>
          </a:p>
        </p:txBody>
      </p:sp>
      <p:sp>
        <p:nvSpPr>
          <p:cNvPr id="3" name="Content Placeholder 2"/>
          <p:cNvSpPr>
            <a:spLocks noGrp="1"/>
          </p:cNvSpPr>
          <p:nvPr>
            <p:ph sz="half" idx="1"/>
          </p:nvPr>
        </p:nvSpPr>
        <p:spPr/>
        <p:txBody>
          <a:bodyPr>
            <a:normAutofit/>
          </a:bodyPr>
          <a:lstStyle/>
          <a:p>
            <a:r>
              <a:rPr lang="en-US" dirty="0"/>
              <a:t>The </a:t>
            </a:r>
            <a:r>
              <a:rPr lang="en-US" u="sng" dirty="0">
                <a:hlinkClick r:id="rId2" tooltip="Employee or Independent Contractor Know the Rules"/>
              </a:rPr>
              <a:t>general rule</a:t>
            </a:r>
            <a:r>
              <a:rPr lang="en-US" dirty="0"/>
              <a:t> is that an individual is an independent contractor if the payer has the right to control or direct only the result of the work, not </a:t>
            </a:r>
            <a:r>
              <a:rPr lang="en-US" i="1" dirty="0"/>
              <a:t>what </a:t>
            </a:r>
            <a:r>
              <a:rPr lang="en-US" dirty="0"/>
              <a:t>will be done and </a:t>
            </a:r>
            <a:r>
              <a:rPr lang="en-US" i="1" dirty="0"/>
              <a:t>how</a:t>
            </a:r>
            <a:r>
              <a:rPr lang="en-US" dirty="0"/>
              <a:t> it will be done.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0">
            <a:off x="4315691" y="2798620"/>
            <a:ext cx="462987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04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to be Cautious</a:t>
            </a:r>
            <a:endParaRPr lang="en-US" dirty="0"/>
          </a:p>
        </p:txBody>
      </p:sp>
      <p:sp>
        <p:nvSpPr>
          <p:cNvPr id="3" name="Content Placeholder 2"/>
          <p:cNvSpPr>
            <a:spLocks noGrp="1"/>
          </p:cNvSpPr>
          <p:nvPr>
            <p:ph sz="half" idx="1"/>
          </p:nvPr>
        </p:nvSpPr>
        <p:spPr/>
        <p:txBody>
          <a:bodyPr>
            <a:normAutofit/>
          </a:bodyPr>
          <a:lstStyle/>
          <a:p>
            <a:r>
              <a:rPr lang="en-US" dirty="0"/>
              <a:t>In September 2014, a Sacramento Superior Court in California ruled that The Sacramento Bee misclassified over 5,100 newspaper carriers as independent contractors.</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9549" y="1901714"/>
            <a:ext cx="4035902"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337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to be Cautious</a:t>
            </a:r>
            <a:endParaRPr lang="en-US" dirty="0"/>
          </a:p>
        </p:txBody>
      </p:sp>
      <p:sp>
        <p:nvSpPr>
          <p:cNvPr id="3" name="Content Placeholder 2"/>
          <p:cNvSpPr>
            <a:spLocks noGrp="1"/>
          </p:cNvSpPr>
          <p:nvPr>
            <p:ph sz="half" idx="1"/>
          </p:nvPr>
        </p:nvSpPr>
        <p:spPr/>
        <p:txBody>
          <a:bodyPr>
            <a:normAutofit/>
          </a:bodyPr>
          <a:lstStyle/>
          <a:p>
            <a:r>
              <a:rPr lang="en-US" dirty="0"/>
              <a:t>In May 2013, the DOL helped 196 employees at a Kentucky based cable installer recover over $1 million in retroactive overtime pay and other benefits.</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9549" y="1901714"/>
            <a:ext cx="4035902"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246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to be Cautious</a:t>
            </a:r>
            <a:endParaRPr lang="en-US" dirty="0"/>
          </a:p>
        </p:txBody>
      </p:sp>
      <p:sp>
        <p:nvSpPr>
          <p:cNvPr id="3" name="Content Placeholder 2"/>
          <p:cNvSpPr>
            <a:spLocks noGrp="1"/>
          </p:cNvSpPr>
          <p:nvPr>
            <p:ph sz="half" idx="1"/>
          </p:nvPr>
        </p:nvSpPr>
        <p:spPr/>
        <p:txBody>
          <a:bodyPr>
            <a:normAutofit lnSpcReduction="10000"/>
          </a:bodyPr>
          <a:lstStyle/>
          <a:p>
            <a:r>
              <a:rPr lang="en-US" dirty="0"/>
              <a:t>In 2012 and 2013, after having hired 300 additional investigators, the DOL collected more than $18.2 million in back wages on behalf of 19,000 employees who had been misclassified</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9549" y="1901714"/>
            <a:ext cx="4035902"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078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 </a:t>
            </a:r>
            <a:r>
              <a:rPr lang="en-US" dirty="0" smtClean="0"/>
              <a:t>yourself!</a:t>
            </a:r>
            <a:endParaRPr lang="en-US" dirty="0"/>
          </a:p>
        </p:txBody>
      </p:sp>
      <p:sp>
        <p:nvSpPr>
          <p:cNvPr id="3" name="Content Placeholder 2"/>
          <p:cNvSpPr>
            <a:spLocks noGrp="1"/>
          </p:cNvSpPr>
          <p:nvPr>
            <p:ph sz="half" idx="1"/>
          </p:nvPr>
        </p:nvSpPr>
        <p:spPr/>
        <p:txBody>
          <a:bodyPr>
            <a:normAutofit fontScale="92500"/>
          </a:bodyPr>
          <a:lstStyle/>
          <a:p>
            <a:r>
              <a:rPr lang="en-US" dirty="0" smtClean="0"/>
              <a:t>Written Agreement</a:t>
            </a:r>
          </a:p>
          <a:p>
            <a:pPr lvl="1"/>
            <a:r>
              <a:rPr lang="en-US" dirty="0" smtClean="0"/>
              <a:t>Worker responsible for his taxes</a:t>
            </a:r>
          </a:p>
          <a:p>
            <a:pPr lvl="1"/>
            <a:r>
              <a:rPr lang="en-US" dirty="0" smtClean="0"/>
              <a:t>No benefits</a:t>
            </a:r>
          </a:p>
          <a:p>
            <a:pPr lvl="1"/>
            <a:r>
              <a:rPr lang="en-US" dirty="0" smtClean="0"/>
              <a:t>Care about results not method</a:t>
            </a:r>
          </a:p>
          <a:p>
            <a:pPr lvl="1"/>
            <a:r>
              <a:rPr lang="en-US" dirty="0" smtClean="0"/>
              <a:t>Invoices on I/C letterhead</a:t>
            </a:r>
          </a:p>
          <a:p>
            <a:pPr lvl="1"/>
            <a:r>
              <a:rPr lang="en-US" dirty="0" smtClean="0"/>
              <a:t>I/C has business cards</a:t>
            </a:r>
          </a:p>
          <a:p>
            <a:pPr lvl="1"/>
            <a:r>
              <a:rPr lang="en-US" dirty="0" smtClean="0"/>
              <a:t>I/C can work for others</a:t>
            </a:r>
          </a:p>
          <a:p>
            <a:pPr lvl="1"/>
            <a:r>
              <a:rPr lang="en-US" dirty="0" smtClean="0"/>
              <a:t>Fixed term</a:t>
            </a:r>
            <a:endParaRPr lang="en-US" dirty="0"/>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20645" y="2514600"/>
            <a:ext cx="4518555" cy="271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118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tour Guides?</a:t>
            </a:r>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26183"/>
            <a:ext cx="2857500" cy="40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36143"/>
            <a:ext cx="29527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21845"/>
            <a:ext cx="2197658" cy="351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00200"/>
            <a:ext cx="1460423"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885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UsE</a:t>
            </a:r>
            <a:r>
              <a:rPr lang="en-US" dirty="0" smtClean="0"/>
              <a:t> a Tour Guide?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Guides play an important role in the </a:t>
            </a:r>
            <a:r>
              <a:rPr lang="en-US" dirty="0" err="1" smtClean="0"/>
              <a:t>tripartide</a:t>
            </a:r>
            <a:r>
              <a:rPr lang="en-US" dirty="0" smtClean="0"/>
              <a:t> relationship:</a:t>
            </a:r>
          </a:p>
          <a:p>
            <a:pPr lvl="1"/>
            <a:r>
              <a:rPr lang="en-US" dirty="0" smtClean="0"/>
              <a:t>Guest</a:t>
            </a:r>
          </a:p>
          <a:p>
            <a:pPr lvl="1"/>
            <a:r>
              <a:rPr lang="en-US" dirty="0" smtClean="0"/>
              <a:t>Tour Guide </a:t>
            </a:r>
          </a:p>
          <a:p>
            <a:pPr lvl="1"/>
            <a:r>
              <a:rPr lang="en-US" dirty="0" smtClean="0"/>
              <a:t>Tour Operator</a:t>
            </a:r>
          </a:p>
          <a:p>
            <a:r>
              <a:rPr lang="en-US" dirty="0" smtClean="0"/>
              <a:t>Courts recognize agency relationship.</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2790" y="1719263"/>
            <a:ext cx="2843919"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210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Guide gone Rogue?</a:t>
            </a:r>
            <a:endParaRPr lang="en-US" dirty="0"/>
          </a:p>
        </p:txBody>
      </p:sp>
      <p:sp>
        <p:nvSpPr>
          <p:cNvPr id="4" name="Content Placeholder 3"/>
          <p:cNvSpPr>
            <a:spLocks noGrp="1"/>
          </p:cNvSpPr>
          <p:nvPr>
            <p:ph sz="half" idx="2"/>
          </p:nvPr>
        </p:nvSpPr>
        <p:spPr/>
        <p:txBody>
          <a:bodyPr/>
          <a:lstStyle/>
          <a:p>
            <a:r>
              <a:rPr lang="en-US" dirty="0" smtClean="0"/>
              <a:t>Promises of Safety</a:t>
            </a:r>
          </a:p>
          <a:p>
            <a:r>
              <a:rPr lang="en-US" dirty="0" smtClean="0"/>
              <a:t>Misrepresentations</a:t>
            </a:r>
          </a:p>
          <a:p>
            <a:r>
              <a:rPr lang="en-US" dirty="0" smtClean="0"/>
              <a:t>Going off the Scheduled Route</a:t>
            </a:r>
          </a:p>
          <a:p>
            <a:r>
              <a:rPr lang="en-US" dirty="0" smtClean="0"/>
              <a:t>Making Independent Decisions</a:t>
            </a:r>
          </a:p>
          <a:p>
            <a:r>
              <a:rPr lang="en-US" dirty="0" smtClean="0"/>
              <a:t>Negligence</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2790" y="1719263"/>
            <a:ext cx="2843919"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699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Guides and Liability</a:t>
            </a:r>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26183"/>
            <a:ext cx="2857500" cy="40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36143"/>
            <a:ext cx="29527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21845"/>
            <a:ext cx="2197658" cy="351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00200"/>
            <a:ext cx="1460423"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116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Negligent Selection</a:t>
            </a:r>
            <a:endParaRPr lang="en-US" dirty="0"/>
          </a:p>
        </p:txBody>
      </p:sp>
      <p:sp>
        <p:nvSpPr>
          <p:cNvPr id="3" name="Content Placeholder 2"/>
          <p:cNvSpPr>
            <a:spLocks noGrp="1"/>
          </p:cNvSpPr>
          <p:nvPr>
            <p:ph idx="1"/>
          </p:nvPr>
        </p:nvSpPr>
        <p:spPr>
          <a:xfrm>
            <a:off x="4572000" y="1752600"/>
            <a:ext cx="4114800" cy="4952999"/>
          </a:xfrm>
        </p:spPr>
        <p:txBody>
          <a:bodyPr>
            <a:normAutofit lnSpcReduction="10000"/>
          </a:bodyPr>
          <a:lstStyle/>
          <a:p>
            <a:r>
              <a:rPr lang="en-US" dirty="0" smtClean="0"/>
              <a:t>Facts:  71 year old Tourist books a tour of South America through TO.  TO sends an employee as a guide to the tour and vets a ranch that is part of the tour package.  While at the ranch in Uruguay the tourist signs a waiver for a horseback ride.  The horse throws the tourist who dies from her injuries.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2922018" cy="467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583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Negligent selection</a:t>
            </a:r>
            <a:endParaRPr lang="en-US" dirty="0"/>
          </a:p>
        </p:txBody>
      </p:sp>
      <p:sp>
        <p:nvSpPr>
          <p:cNvPr id="3" name="Content Placeholder 2"/>
          <p:cNvSpPr>
            <a:spLocks noGrp="1"/>
          </p:cNvSpPr>
          <p:nvPr>
            <p:ph idx="1"/>
          </p:nvPr>
        </p:nvSpPr>
        <p:spPr>
          <a:xfrm>
            <a:off x="4572000" y="1752600"/>
            <a:ext cx="4114800" cy="4952999"/>
          </a:xfrm>
        </p:spPr>
        <p:txBody>
          <a:bodyPr>
            <a:normAutofit fontScale="92500" lnSpcReduction="10000"/>
          </a:bodyPr>
          <a:lstStyle/>
          <a:p>
            <a:r>
              <a:rPr lang="en-US" dirty="0" smtClean="0"/>
              <a:t>Issue:  Was the TO negligent in the selection of the ranch?</a:t>
            </a:r>
          </a:p>
          <a:p>
            <a:r>
              <a:rPr lang="en-US" dirty="0" smtClean="0"/>
              <a:t>Because: (1</a:t>
            </a:r>
            <a:r>
              <a:rPr lang="en-US" dirty="0"/>
              <a:t>) Defendant inquired generally into the safety of the Ranch, (2) the Ranch enjoys a good reputation, and (3) Defendant continuously monitored the quality of the services provided by the Ranch, Defendant was not negligent in selecting the Ranch as an independent contractor.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2922018" cy="467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960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Employee VS. Independent Contractor</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Font typeface="+mj-lt"/>
              <a:buAutoNum type="arabicPeriod"/>
            </a:pPr>
            <a:r>
              <a:rPr lang="en-US" dirty="0"/>
              <a:t>Control the manner and means of accomplishing a desired result;</a:t>
            </a:r>
          </a:p>
          <a:p>
            <a:pPr marL="514350" indent="-514350">
              <a:buFont typeface="+mj-lt"/>
              <a:buAutoNum type="arabicPeriod"/>
            </a:pPr>
            <a:r>
              <a:rPr lang="en-US" dirty="0"/>
              <a:t>Is the person engaged in a separately established occupation or business;</a:t>
            </a:r>
          </a:p>
          <a:p>
            <a:pPr marL="514350" indent="-514350">
              <a:buFont typeface="+mj-lt"/>
              <a:buAutoNum type="arabicPeriod"/>
            </a:pPr>
            <a:r>
              <a:rPr lang="en-US" dirty="0"/>
              <a:t>The kind of occupation, with reference to whether, in the locality, the work is usually done under the direction of a principal without supervision;</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38400"/>
            <a:ext cx="48831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183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Employee VS. Independent Contractor</a:t>
            </a:r>
            <a:endParaRPr lang="en-US" dirty="0"/>
          </a:p>
        </p:txBody>
      </p:sp>
      <p:sp>
        <p:nvSpPr>
          <p:cNvPr id="3" name="Content Placeholder 2"/>
          <p:cNvSpPr>
            <a:spLocks noGrp="1"/>
          </p:cNvSpPr>
          <p:nvPr>
            <p:ph sz="half" idx="1"/>
          </p:nvPr>
        </p:nvSpPr>
        <p:spPr/>
        <p:txBody>
          <a:bodyPr>
            <a:normAutofit fontScale="85000" lnSpcReduction="20000"/>
          </a:bodyPr>
          <a:lstStyle/>
          <a:p>
            <a:pPr marL="514350" indent="-514350">
              <a:buAutoNum type="arabicPeriod" startAt="4"/>
            </a:pPr>
            <a:r>
              <a:rPr lang="en-US" dirty="0"/>
              <a:t>What skill is required;</a:t>
            </a:r>
          </a:p>
          <a:p>
            <a:pPr marL="514350" indent="-514350">
              <a:buAutoNum type="arabicPeriod" startAt="4"/>
            </a:pPr>
            <a:r>
              <a:rPr lang="en-US" dirty="0"/>
              <a:t>Does the principal or the person providing the services supply the instrumentalities, tools, and place of work for the person doing the work;</a:t>
            </a:r>
          </a:p>
          <a:p>
            <a:pPr marL="514350" indent="-514350">
              <a:buAutoNum type="arabicPeriod" startAt="4"/>
            </a:pPr>
            <a:r>
              <a:rPr lang="en-US" dirty="0"/>
              <a:t>Length of time of the assignment (i.e. isolated or continuous); </a:t>
            </a:r>
          </a:p>
          <a:p>
            <a:pPr marL="514350" indent="-514350">
              <a:buAutoNum type="arabicPeriod" startAt="4"/>
            </a:pPr>
            <a:r>
              <a:rPr lang="en-US" dirty="0"/>
              <a:t>Method of payment (time, piece, job);</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214" y="2514600"/>
            <a:ext cx="48831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853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Employee VS. Independent Contractor</a:t>
            </a:r>
            <a:endParaRPr lang="en-US" dirty="0"/>
          </a:p>
        </p:txBody>
      </p:sp>
      <p:sp>
        <p:nvSpPr>
          <p:cNvPr id="3" name="Content Placeholder 2"/>
          <p:cNvSpPr>
            <a:spLocks noGrp="1"/>
          </p:cNvSpPr>
          <p:nvPr>
            <p:ph sz="half" idx="1"/>
          </p:nvPr>
        </p:nvSpPr>
        <p:spPr/>
        <p:txBody>
          <a:bodyPr>
            <a:normAutofit fontScale="85000" lnSpcReduction="20000"/>
          </a:bodyPr>
          <a:lstStyle/>
          <a:p>
            <a:pPr marL="514350" indent="-514350">
              <a:buAutoNum type="arabicPeriod" startAt="8"/>
            </a:pPr>
            <a:r>
              <a:rPr lang="en-US" dirty="0"/>
              <a:t>Is the work part of the regular business of the Principal;</a:t>
            </a:r>
          </a:p>
          <a:p>
            <a:pPr marL="514350" indent="-514350">
              <a:buAutoNum type="arabicPeriod" startAt="8"/>
            </a:pPr>
            <a:r>
              <a:rPr lang="en-US" dirty="0"/>
              <a:t>What do the parties believe;</a:t>
            </a:r>
          </a:p>
          <a:p>
            <a:pPr marL="514350" indent="-514350">
              <a:buAutoNum type="arabicPeriod" startAt="8"/>
            </a:pPr>
            <a:r>
              <a:rPr lang="en-US" dirty="0"/>
              <a:t>Extent of actual control by Principal over manner and means of performing services; and</a:t>
            </a:r>
          </a:p>
          <a:p>
            <a:pPr marL="514350" indent="-514350">
              <a:buAutoNum type="arabicPeriod" startAt="8"/>
            </a:pPr>
            <a:r>
              <a:rPr lang="en-US" dirty="0"/>
              <a:t>Whether the Principal is or is not engaged in a business enterprise.</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38400"/>
            <a:ext cx="48831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48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Tax Audit Regarding Classification</a:t>
            </a:r>
            <a:endParaRPr lang="en-US" sz="3200" dirty="0"/>
          </a:p>
        </p:txBody>
      </p:sp>
      <p:sp>
        <p:nvSpPr>
          <p:cNvPr id="3" name="Text Placeholder 2"/>
          <p:cNvSpPr>
            <a:spLocks noGrp="1"/>
          </p:cNvSpPr>
          <p:nvPr>
            <p:ph type="body" idx="1"/>
          </p:nvPr>
        </p:nvSpPr>
        <p:spPr/>
        <p:txBody>
          <a:bodyPr/>
          <a:lstStyle/>
          <a:p>
            <a:r>
              <a:rPr lang="en-US" dirty="0" smtClean="0"/>
              <a:t>What to do when facing an audit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992" y="228600"/>
            <a:ext cx="47625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85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 what’s the big Deal?</a:t>
            </a:r>
            <a:endParaRPr lang="en-US" dirty="0"/>
          </a:p>
        </p:txBody>
      </p:sp>
      <p:sp>
        <p:nvSpPr>
          <p:cNvPr id="3" name="Content Placeholder 2"/>
          <p:cNvSpPr>
            <a:spLocks noGrp="1"/>
          </p:cNvSpPr>
          <p:nvPr>
            <p:ph sz="half" idx="1"/>
          </p:nvPr>
        </p:nvSpPr>
        <p:spPr/>
        <p:txBody>
          <a:bodyPr/>
          <a:lstStyle/>
          <a:p>
            <a:r>
              <a:rPr lang="en-US" dirty="0" smtClean="0"/>
              <a:t>2012 Employment Law Project finds major misclassification issues.</a:t>
            </a:r>
          </a:p>
          <a:p>
            <a:r>
              <a:rPr lang="en-US" dirty="0" smtClean="0"/>
              <a:t>DOL 2000 Study: 30% misclassification rate among audited companies.</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88334"/>
            <a:ext cx="4038600" cy="24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186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Revenue- What it’s About</a:t>
            </a:r>
            <a:endParaRPr lang="en-US" dirty="0"/>
          </a:p>
        </p:txBody>
      </p:sp>
      <p:sp>
        <p:nvSpPr>
          <p:cNvPr id="3" name="Content Placeholder 2"/>
          <p:cNvSpPr>
            <a:spLocks noGrp="1"/>
          </p:cNvSpPr>
          <p:nvPr>
            <p:ph sz="half" idx="1"/>
          </p:nvPr>
        </p:nvSpPr>
        <p:spPr/>
        <p:txBody>
          <a:bodyPr/>
          <a:lstStyle/>
          <a:p>
            <a:r>
              <a:rPr lang="en-US" dirty="0" smtClean="0"/>
              <a:t>Misclassification cost the government$2.72 billion in 2006.</a:t>
            </a:r>
          </a:p>
          <a:p>
            <a:r>
              <a:rPr lang="en-US" dirty="0" smtClean="0"/>
              <a:t>DOL 2000 study found $200 million in lost UI tax revenue per year due to misclassification.</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88334"/>
            <a:ext cx="4038600" cy="24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596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4">
      <a:dk1>
        <a:sysClr val="windowText" lastClr="000000"/>
      </a:dk1>
      <a:lt1>
        <a:srgbClr val="D8D8D8"/>
      </a:lt1>
      <a:dk2>
        <a:srgbClr val="3E3D2D"/>
      </a:dk2>
      <a:lt2>
        <a:srgbClr val="FFC000"/>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288</TotalTime>
  <Words>1822</Words>
  <Application>Microsoft Office PowerPoint</Application>
  <PresentationFormat>On-screen Show (4:3)</PresentationFormat>
  <Paragraphs>190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Apothecary</vt:lpstr>
      <vt:lpstr>Tour Guides: A tour Operators handbook</vt:lpstr>
      <vt:lpstr>Employee or Independent Contractor</vt:lpstr>
      <vt:lpstr>Employee VS. Independent Contractor</vt:lpstr>
      <vt:lpstr>Employee VS. Independent Contractor</vt:lpstr>
      <vt:lpstr>Employee VS. Independent Contractor</vt:lpstr>
      <vt:lpstr>Employee VS. Independent Contractor</vt:lpstr>
      <vt:lpstr>Tax Audit Regarding Classification</vt:lpstr>
      <vt:lpstr>Audits: what’s the big Deal?</vt:lpstr>
      <vt:lpstr>Lost Revenue- What it’s About</vt:lpstr>
      <vt:lpstr>The Government fights back!</vt:lpstr>
      <vt:lpstr>The EDD Audit</vt:lpstr>
      <vt:lpstr>The EDD Audit: What to Produce</vt:lpstr>
      <vt:lpstr>The EDD Audit: What NEXT?</vt:lpstr>
      <vt:lpstr>How Do StateS Apply the Law?</vt:lpstr>
      <vt:lpstr>Independent contractor or Employee? Case Study 1</vt:lpstr>
      <vt:lpstr>Independent Contractor of employee? Case Study 1</vt:lpstr>
      <vt:lpstr>Independent Contractor of employee? Case Study 2 CA</vt:lpstr>
      <vt:lpstr>Independent Contractor of employee? Case Study 3 CA</vt:lpstr>
      <vt:lpstr>California</vt:lpstr>
      <vt:lpstr>California</vt:lpstr>
      <vt:lpstr>California</vt:lpstr>
      <vt:lpstr>Massachusetts</vt:lpstr>
      <vt:lpstr>Massachusetts</vt:lpstr>
      <vt:lpstr>New York</vt:lpstr>
      <vt:lpstr>New York</vt:lpstr>
      <vt:lpstr>The audit In Action</vt:lpstr>
      <vt:lpstr>The audit In Action</vt:lpstr>
      <vt:lpstr>The need to be Cautious</vt:lpstr>
      <vt:lpstr>The need to be Cautious</vt:lpstr>
      <vt:lpstr>The need to be Cautious</vt:lpstr>
      <vt:lpstr>The need to be Cautious</vt:lpstr>
      <vt:lpstr>The need to be Cautious</vt:lpstr>
      <vt:lpstr>Protect yourself!</vt:lpstr>
      <vt:lpstr>Why Use tour Guides?</vt:lpstr>
      <vt:lpstr>Why UsE a Tour Guide?</vt:lpstr>
      <vt:lpstr>Tour Guide gone Rogue?</vt:lpstr>
      <vt:lpstr>Tour Guides and Liability</vt:lpstr>
      <vt:lpstr>Negligent Selection</vt:lpstr>
      <vt:lpstr>Negligent selection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 Guides: A tour Operators handbook</dc:title>
  <dc:creator>Misty Percifield</dc:creator>
  <cp:lastModifiedBy>Misty Percifield</cp:lastModifiedBy>
  <cp:revision>21</cp:revision>
  <dcterms:created xsi:type="dcterms:W3CDTF">2018-04-17T18:35:54Z</dcterms:created>
  <dcterms:modified xsi:type="dcterms:W3CDTF">2018-04-20T00:10:40Z</dcterms:modified>
</cp:coreProperties>
</file>